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</p:sldMasterIdLst>
  <p:notesMasterIdLst>
    <p:notesMasterId r:id="rId12"/>
  </p:notesMasterIdLst>
  <p:sldIdLst>
    <p:sldId id="256" r:id="rId3"/>
    <p:sldId id="257" r:id="rId4"/>
    <p:sldId id="258" r:id="rId5"/>
    <p:sldId id="262" r:id="rId6"/>
    <p:sldId id="263" r:id="rId7"/>
    <p:sldId id="264" r:id="rId8"/>
    <p:sldId id="259" r:id="rId9"/>
    <p:sldId id="260" r:id="rId10"/>
    <p:sldId id="261" r:id="rId11"/>
  </p:sldIdLst>
  <p:sldSz cx="9144000" cy="5143500" type="screen16x9"/>
  <p:notesSz cx="6858000" cy="9144000"/>
  <p:embeddedFontLst>
    <p:embeddedFont>
      <p:font typeface="Inter Medium" panose="02000503000000020004" pitchFamily="2" charset="0"/>
      <p:regular r:id="rId13"/>
      <p:bold r:id="rId14"/>
    </p:embeddedFont>
    <p:embeddedFont>
      <p:font typeface="Krona One" panose="02010605030500060004" pitchFamily="2" charset="77"/>
      <p:regular r:id="rId15"/>
    </p:embeddedFont>
    <p:embeddedFont>
      <p:font typeface="Lato Light" panose="020F0302020204030204" pitchFamily="34" charset="0"/>
      <p:regular r:id="rId16"/>
      <p:bold r:id="rId17"/>
      <p:italic r:id="rId18"/>
      <p:boldItalic r:id="rId19"/>
    </p:embeddedFont>
    <p:embeddedFont>
      <p:font typeface="Montserrat" pitchFamily="2" charset="77"/>
      <p:regular r:id="rId20"/>
      <p:bold r:id="rId21"/>
      <p:italic r:id="rId22"/>
      <p:boldItalic r:id="rId23"/>
    </p:embeddedFont>
    <p:embeddedFont>
      <p:font typeface="Open Sans Medium" pitchFamily="2" charset="0"/>
      <p:regular r:id="rId24"/>
      <p:bold r:id="rId25"/>
      <p:italic r:id="rId26"/>
      <p:boldItalic r:id="rId27"/>
    </p:embeddedFont>
    <p:embeddedFont>
      <p:font typeface="Poppins" pitchFamily="2" charset="77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Roboto Medium" panose="020F0502020204030204" pitchFamily="34" charset="0"/>
      <p:regular r:id="rId36"/>
      <p:bold r:id="rId37"/>
      <p:italic r:id="rId38"/>
      <p:boldItalic r:id="rId39"/>
    </p:embeddedFont>
    <p:embeddedFont>
      <p:font typeface="Space Grotesk" pitchFamily="2" charset="77"/>
      <p:regular r:id="rId40"/>
      <p:bold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10"/>
  </p:normalViewPr>
  <p:slideViewPr>
    <p:cSldViewPr snapToGrid="0">
      <p:cViewPr>
        <p:scale>
          <a:sx n="110" d="100"/>
          <a:sy n="110" d="100"/>
        </p:scale>
        <p:origin x="1336" y="15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font" Target="fonts/font27.fntdata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font" Target="fonts/font25.fntdata"/><Relationship Id="rId40" Type="http://schemas.openxmlformats.org/officeDocument/2006/relationships/font" Target="fonts/font28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font" Target="fonts/font24.fntdata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font" Target="fonts/font23.fntdata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font" Target="fonts/font26.fntdata"/><Relationship Id="rId20" Type="http://schemas.openxmlformats.org/officeDocument/2006/relationships/font" Target="fonts/font8.fntdata"/><Relationship Id="rId41" Type="http://schemas.openxmlformats.org/officeDocument/2006/relationships/font" Target="fonts/font29.fntdata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SLIDES_API22423745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SLIDES_API22423745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SLIDES_API224237458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SLIDES_API224237458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SLIDES_API224237458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SLIDES_API224237458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91993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91993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SLIDES_API224237458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SLIDES_API224237458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821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SLIDES_API224237458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SLIDES_API224237458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3280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SLIDES_API224237458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SLIDES_API224237458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SLIDES_API224237458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SLIDES_API224237458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SLIDES_API224237458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SLIDES_API224237458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Introduction_Slide_1">
  <p:cSld name="TITLE_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732150" y="1432763"/>
            <a:ext cx="76797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732150" y="2229500"/>
            <a:ext cx="7679700" cy="19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Title_Body_1">
  <p:cSld name="TITLE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5"/>
          <p:cNvSpPr>
            <a:spLocks noGrp="1"/>
          </p:cNvSpPr>
          <p:nvPr>
            <p:ph type="pic" idx="2"/>
          </p:nvPr>
        </p:nvSpPr>
        <p:spPr>
          <a:xfrm>
            <a:off x="5711758" y="0"/>
            <a:ext cx="3432300" cy="5143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</p: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1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984">
          <p15:clr>
            <a:srgbClr val="E46962"/>
          </p15:clr>
        </p15:guide>
        <p15:guide id="7" orient="horz" pos="1080">
          <p15:clr>
            <a:srgbClr val="E46962"/>
          </p15:clr>
        </p15:guide>
        <p15:guide id="8" orient="horz" pos="410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Title_Body_2">
  <p:cSld name="TITLE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6"/>
          <p:cNvSpPr>
            <a:spLocks noGrp="1"/>
          </p:cNvSpPr>
          <p:nvPr>
            <p:ph type="pic" idx="2"/>
          </p:nvPr>
        </p:nvSpPr>
        <p:spPr>
          <a:xfrm>
            <a:off x="0" y="100"/>
            <a:ext cx="3432300" cy="5143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</p:sp>
      <p:sp>
        <p:nvSpPr>
          <p:cNvPr id="66" name="Google Shape;66;p16"/>
          <p:cNvSpPr txBox="1">
            <a:spLocks noGrp="1"/>
          </p:cNvSpPr>
          <p:nvPr>
            <p:ph type="subTitle" idx="1"/>
          </p:nvPr>
        </p:nvSpPr>
        <p:spPr>
          <a:xfrm>
            <a:off x="4135200" y="1595175"/>
            <a:ext cx="41766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2_1">
  <p:cSld name="TITLE_1_1_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7"/>
          <p:cNvSpPr>
            <a:spLocks noGrp="1"/>
          </p:cNvSpPr>
          <p:nvPr>
            <p:ph type="pic" idx="2"/>
          </p:nvPr>
        </p:nvSpPr>
        <p:spPr>
          <a:xfrm>
            <a:off x="0" y="0"/>
            <a:ext cx="3432300" cy="5143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</p:sp>
      <p:sp>
        <p:nvSpPr>
          <p:cNvPr id="71" name="Google Shape;71;p17"/>
          <p:cNvSpPr txBox="1">
            <a:spLocks noGrp="1"/>
          </p:cNvSpPr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2" name="Google Shape;72;p17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3" name="Google Shape;73;p17"/>
          <p:cNvSpPr txBox="1">
            <a:spLocks noGrp="1"/>
          </p:cNvSpPr>
          <p:nvPr>
            <p:ph type="subTitle" idx="1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4" name="Google Shape;74;p17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5" name="Google Shape;75;p17"/>
          <p:cNvSpPr txBox="1">
            <a:spLocks noGrp="1"/>
          </p:cNvSpPr>
          <p:nvPr>
            <p:ph type="subTitle" idx="3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2_2">
  <p:cSld name="TITLE_1_1_2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8"/>
          <p:cNvSpPr>
            <a:spLocks noGrp="1"/>
          </p:cNvSpPr>
          <p:nvPr>
            <p:ph type="pic" idx="2"/>
          </p:nvPr>
        </p:nvSpPr>
        <p:spPr>
          <a:xfrm>
            <a:off x="5711663" y="0"/>
            <a:ext cx="3432300" cy="5143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</p:sp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1" name="Google Shape;81;p18"/>
          <p:cNvSpPr txBox="1">
            <a:spLocks noGrp="1"/>
          </p:cNvSpPr>
          <p:nvPr>
            <p:ph type="subTitle" idx="1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2" name="Google Shape;82;p18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3" name="Google Shape;83;p18"/>
          <p:cNvSpPr txBox="1">
            <a:spLocks noGrp="1"/>
          </p:cNvSpPr>
          <p:nvPr>
            <p:ph type="subTitle" idx="3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3_2">
  <p:cSld name="TITLE_1_1_2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9"/>
          <p:cNvSpPr>
            <a:spLocks noGrp="1"/>
          </p:cNvSpPr>
          <p:nvPr>
            <p:ph type="pic" idx="2"/>
          </p:nvPr>
        </p:nvSpPr>
        <p:spPr>
          <a:xfrm>
            <a:off x="5711663" y="100"/>
            <a:ext cx="3432300" cy="51435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</p:sp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8" name="Google Shape;88;p19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1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0" name="Google Shape;90;p19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1" name="Google Shape;91;p19"/>
          <p:cNvSpPr txBox="1">
            <a:spLocks noGrp="1"/>
          </p:cNvSpPr>
          <p:nvPr>
            <p:ph type="subTitle" idx="3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2" name="Google Shape;92;p19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4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Title_Body_3">
  <p:cSld name="TITLE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subTitle" idx="1"/>
          </p:nvPr>
        </p:nvSpPr>
        <p:spPr>
          <a:xfrm>
            <a:off x="383075" y="1798300"/>
            <a:ext cx="24690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subTitle" idx="2"/>
          </p:nvPr>
        </p:nvSpPr>
        <p:spPr>
          <a:xfrm>
            <a:off x="3284763" y="1798300"/>
            <a:ext cx="2469000" cy="3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3"/>
          </p:nvPr>
        </p:nvSpPr>
        <p:spPr>
          <a:xfrm>
            <a:off x="6186450" y="1798300"/>
            <a:ext cx="2469000" cy="3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Title_Body_1_no_image">
  <p:cSld name="TITLE_1_1_1_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>
            <a:off x="383075" y="1631475"/>
            <a:ext cx="77535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Outro_1">
  <p:cSld name="TITLE_1_1_1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3_1">
  <p:cSld name="Default Slide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>
            <a:spLocks noGrp="1"/>
          </p:cNvSpPr>
          <p:nvPr>
            <p:ph type="subTitle" idx="1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11" name="Google Shape;111;p24"/>
          <p:cNvSpPr txBox="1">
            <a:spLocks noGrp="1"/>
          </p:cNvSpPr>
          <p:nvPr>
            <p:ph type="subTitle" idx="2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4"/>
          <p:cNvSpPr txBox="1">
            <a:spLocks noGrp="1"/>
          </p:cNvSpPr>
          <p:nvPr>
            <p:ph type="subTitle" idx="3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4"/>
          <p:cNvSpPr/>
          <p:nvPr/>
        </p:nvSpPr>
        <p:spPr>
          <a:xfrm>
            <a:off x="4097288" y="1312051"/>
            <a:ext cx="2066887" cy="2072038"/>
          </a:xfrm>
          <a:custGeom>
            <a:avLst/>
            <a:gdLst/>
            <a:ahLst/>
            <a:cxnLst/>
            <a:rect l="l" t="t" r="r" b="b"/>
            <a:pathLst>
              <a:path w="958" h="1016" extrusionOk="0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09550" tIns="54775" rIns="109550" bIns="547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4" name="Google Shape;114;p24"/>
          <p:cNvSpPr/>
          <p:nvPr/>
        </p:nvSpPr>
        <p:spPr>
          <a:xfrm>
            <a:off x="2979825" y="1320666"/>
            <a:ext cx="2197264" cy="1922987"/>
          </a:xfrm>
          <a:custGeom>
            <a:avLst/>
            <a:gdLst/>
            <a:ahLst/>
            <a:cxnLst/>
            <a:rect l="l" t="t" r="r" b="b"/>
            <a:pathLst>
              <a:path w="1018" h="943" extrusionOk="0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09550" tIns="54775" rIns="109550" bIns="547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5" name="Google Shape;115;p24"/>
          <p:cNvSpPr/>
          <p:nvPr/>
        </p:nvSpPr>
        <p:spPr>
          <a:xfrm>
            <a:off x="3522899" y="2126219"/>
            <a:ext cx="2201823" cy="2066006"/>
          </a:xfrm>
          <a:custGeom>
            <a:avLst/>
            <a:gdLst/>
            <a:ahLst/>
            <a:cxnLst/>
            <a:rect l="l" t="t" r="r" b="b"/>
            <a:pathLst>
              <a:path w="1020" h="1013" extrusionOk="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09550" tIns="54775" rIns="109550" bIns="547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6" name="Google Shape;116;p24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5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4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5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4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500"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4_1">
  <p:cSld name="CUSTOM_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3036788" y="1364028"/>
            <a:ext cx="1519962" cy="1966570"/>
          </a:xfrm>
          <a:custGeom>
            <a:avLst/>
            <a:gdLst/>
            <a:ahLst/>
            <a:cxnLst/>
            <a:rect l="l" t="t" r="r" b="b"/>
            <a:pathLst>
              <a:path w="4983482" h="6447770" extrusionOk="0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4138040" y="1363675"/>
            <a:ext cx="1966570" cy="1519962"/>
          </a:xfrm>
          <a:custGeom>
            <a:avLst/>
            <a:gdLst/>
            <a:ahLst/>
            <a:cxnLst/>
            <a:rect l="l" t="t" r="r" b="b"/>
            <a:pathLst>
              <a:path w="6447769" h="4983482" extrusionOk="0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3037141" y="2911624"/>
            <a:ext cx="1966570" cy="1519962"/>
          </a:xfrm>
          <a:custGeom>
            <a:avLst/>
            <a:gdLst/>
            <a:ahLst/>
            <a:cxnLst/>
            <a:rect l="l" t="t" r="r" b="b"/>
            <a:pathLst>
              <a:path w="6447771" h="4983481" extrusionOk="0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4585148" y="2464634"/>
            <a:ext cx="1519961" cy="1966570"/>
          </a:xfrm>
          <a:custGeom>
            <a:avLst/>
            <a:gdLst/>
            <a:ahLst/>
            <a:cxnLst/>
            <a:rect l="l" t="t" r="r" b="b"/>
            <a:pathLst>
              <a:path w="4983480" h="6447772" extrusionOk="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5"/>
          <p:cNvSpPr txBox="1">
            <a:spLocks noGrp="1"/>
          </p:cNvSpPr>
          <p:nvPr>
            <p:ph type="subTitle" idx="1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5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5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25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5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5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5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5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5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5"/>
          <p:cNvSpPr txBox="1">
            <a:spLocks noGrp="1"/>
          </p:cNvSpPr>
          <p:nvPr>
            <p:ph type="subTitle" idx="2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3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ubTitle" idx="4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4_2">
  <p:cSld name="CUSTOM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/>
          <p:nvPr/>
        </p:nvSpPr>
        <p:spPr>
          <a:xfrm>
            <a:off x="3734770" y="1278900"/>
            <a:ext cx="1658390" cy="1638576"/>
          </a:xfrm>
          <a:custGeom>
            <a:avLst/>
            <a:gdLst/>
            <a:ahLst/>
            <a:cxnLst/>
            <a:rect l="l" t="t" r="r" b="b"/>
            <a:pathLst>
              <a:path w="21429" h="20851" extrusionOk="0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5" name="Google Shape;135;p26"/>
          <p:cNvSpPr txBox="1">
            <a:spLocks noGrp="1"/>
          </p:cNvSpPr>
          <p:nvPr>
            <p:ph type="subTitle" idx="1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6"/>
          <p:cNvSpPr/>
          <p:nvPr/>
        </p:nvSpPr>
        <p:spPr>
          <a:xfrm>
            <a:off x="2902137" y="2119803"/>
            <a:ext cx="1623326" cy="1665656"/>
          </a:xfrm>
          <a:custGeom>
            <a:avLst/>
            <a:gdLst/>
            <a:ahLst/>
            <a:cxnLst/>
            <a:rect l="l" t="t" r="r" b="b"/>
            <a:pathLst>
              <a:path w="21501" h="20867" extrusionOk="0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Google Shape;137;p26"/>
          <p:cNvSpPr/>
          <p:nvPr/>
        </p:nvSpPr>
        <p:spPr>
          <a:xfrm>
            <a:off x="4601972" y="2120103"/>
            <a:ext cx="1639864" cy="1665623"/>
          </a:xfrm>
          <a:custGeom>
            <a:avLst/>
            <a:gdLst/>
            <a:ahLst/>
            <a:cxnLst/>
            <a:rect l="l" t="t" r="r" b="b"/>
            <a:pathLst>
              <a:path w="21467" h="21208" extrusionOk="0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3733047" y="2990677"/>
            <a:ext cx="1662404" cy="1639761"/>
          </a:xfrm>
          <a:custGeom>
            <a:avLst/>
            <a:gdLst/>
            <a:ahLst/>
            <a:cxnLst/>
            <a:rect l="l" t="t" r="r" b="b"/>
            <a:pathLst>
              <a:path w="21501" h="21446" extrusionOk="0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9" name="Google Shape;139;p26"/>
          <p:cNvSpPr/>
          <p:nvPr/>
        </p:nvSpPr>
        <p:spPr>
          <a:xfrm>
            <a:off x="3736306" y="1917865"/>
            <a:ext cx="423758" cy="316332"/>
          </a:xfrm>
          <a:custGeom>
            <a:avLst/>
            <a:gdLst/>
            <a:ahLst/>
            <a:cxnLst/>
            <a:rect l="l" t="t" r="r" b="b"/>
            <a:pathLst>
              <a:path w="21579" h="21600" extrusionOk="0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0" name="Google Shape;140;p26"/>
          <p:cNvSpPr/>
          <p:nvPr/>
        </p:nvSpPr>
        <p:spPr>
          <a:xfrm>
            <a:off x="3532785" y="3357930"/>
            <a:ext cx="325512" cy="426509"/>
          </a:xfrm>
          <a:custGeom>
            <a:avLst/>
            <a:gdLst/>
            <a:ahLst/>
            <a:cxnLst/>
            <a:rect l="l" t="t" r="r" b="b"/>
            <a:pathLst>
              <a:path w="21600" h="21579" extrusionOk="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1" name="Google Shape;141;p26"/>
          <p:cNvSpPr/>
          <p:nvPr/>
        </p:nvSpPr>
        <p:spPr>
          <a:xfrm>
            <a:off x="4965248" y="3654331"/>
            <a:ext cx="427165" cy="337446"/>
          </a:xfrm>
          <a:custGeom>
            <a:avLst/>
            <a:gdLst/>
            <a:ahLst/>
            <a:cxnLst/>
            <a:rect l="l" t="t" r="r" b="b"/>
            <a:pathLst>
              <a:path w="21574" h="21600" extrusionOk="0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263221" y="2119823"/>
            <a:ext cx="332640" cy="436981"/>
          </a:xfrm>
          <a:custGeom>
            <a:avLst/>
            <a:gdLst/>
            <a:ahLst/>
            <a:cxnLst/>
            <a:rect l="l" t="t" r="r" b="b"/>
            <a:pathLst>
              <a:path w="21600" h="21566" extrusionOk="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4418481" y="1943276"/>
            <a:ext cx="3207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15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4387426" y="3677818"/>
            <a:ext cx="3783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5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5244434" y="2819875"/>
            <a:ext cx="3702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15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3497093" y="2819875"/>
            <a:ext cx="396900" cy="2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300" tIns="17150" rIns="34300" bIns="171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5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2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subTitle" idx="3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subTitle" idx="4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5_1">
  <p:cSld name="CUSTOM_2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>
            <a:spLocks noGrp="1"/>
          </p:cNvSpPr>
          <p:nvPr>
            <p:ph type="subTitle" idx="1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subTitle" idx="2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subTitle" idx="3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subTitle" idx="4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6" name="Google Shape;156;p27"/>
          <p:cNvSpPr txBox="1">
            <a:spLocks noGrp="1"/>
          </p:cNvSpPr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grpSp>
        <p:nvGrpSpPr>
          <p:cNvPr id="157" name="Google Shape;157;p27"/>
          <p:cNvGrpSpPr/>
          <p:nvPr/>
        </p:nvGrpSpPr>
        <p:grpSpPr>
          <a:xfrm>
            <a:off x="3095387" y="1241947"/>
            <a:ext cx="2953226" cy="2951755"/>
            <a:chOff x="3102287" y="1429998"/>
            <a:chExt cx="2953226" cy="2951755"/>
          </a:xfrm>
        </p:grpSpPr>
        <p:sp>
          <p:nvSpPr>
            <p:cNvPr id="158" name="Google Shape;158;p27"/>
            <p:cNvSpPr/>
            <p:nvPr/>
          </p:nvSpPr>
          <p:spPr>
            <a:xfrm>
              <a:off x="4016728" y="1429998"/>
              <a:ext cx="1634040" cy="1193736"/>
            </a:xfrm>
            <a:custGeom>
              <a:avLst/>
              <a:gdLst/>
              <a:ahLst/>
              <a:cxnLst/>
              <a:rect l="l" t="t" r="r" b="b"/>
              <a:pathLst>
                <a:path w="21600" h="21010" extrusionOk="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3102287" y="1570339"/>
              <a:ext cx="1038072" cy="1787832"/>
            </a:xfrm>
            <a:custGeom>
              <a:avLst/>
              <a:gdLst/>
              <a:ahLst/>
              <a:cxnLst/>
              <a:rect l="l" t="t" r="r" b="b"/>
              <a:pathLst>
                <a:path w="21156" h="21600" extrusionOk="0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3115511" y="3097809"/>
              <a:ext cx="1752732" cy="12457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4311781" y="2799840"/>
              <a:ext cx="1526364" cy="1581913"/>
            </a:xfrm>
            <a:custGeom>
              <a:avLst/>
              <a:gdLst/>
              <a:ahLst/>
              <a:cxnLst/>
              <a:rect l="l" t="t" r="r" b="b"/>
              <a:pathLst>
                <a:path w="21600" h="21243" extrusionOk="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4676823" y="1946286"/>
              <a:ext cx="1378690" cy="1668222"/>
            </a:xfrm>
            <a:custGeom>
              <a:avLst/>
              <a:gdLst/>
              <a:ahLst/>
              <a:cxnLst/>
              <a:rect l="l" t="t" r="r" b="b"/>
              <a:pathLst>
                <a:path w="21337" h="21600" extrusionOk="0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3" name="Google Shape;163;p27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01</a:t>
              </a:r>
              <a:endParaRPr sz="1600"/>
            </a:p>
          </p:txBody>
        </p:sp>
        <p:sp>
          <p:nvSpPr>
            <p:cNvPr id="164" name="Google Shape;164;p27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02</a:t>
              </a:r>
              <a:endParaRPr sz="1600"/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03</a:t>
              </a:r>
              <a:endParaRPr sz="1600"/>
            </a:p>
          </p:txBody>
        </p:sp>
        <p:sp>
          <p:nvSpPr>
            <p:cNvPr id="166" name="Google Shape;166;p27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04</a:t>
              </a:r>
              <a:endParaRPr sz="1600"/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05</a:t>
              </a:r>
              <a:endParaRPr sz="1600"/>
            </a:p>
          </p:txBody>
        </p:sp>
      </p:grpSp>
      <p:sp>
        <p:nvSpPr>
          <p:cNvPr id="168" name="Google Shape;168;p27"/>
          <p:cNvSpPr txBox="1">
            <a:spLocks noGrp="1"/>
          </p:cNvSpPr>
          <p:nvPr>
            <p:ph type="subTitle" idx="5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4_3">
  <p:cSld name="CUSTOM_3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/>
        </p:nvSpPr>
        <p:spPr>
          <a:xfrm>
            <a:off x="563145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1" name="Google Shape;171;p28"/>
          <p:cNvSpPr txBox="1">
            <a:spLocks noGrp="1"/>
          </p:cNvSpPr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72" name="Google Shape;172;p28"/>
          <p:cNvSpPr txBox="1">
            <a:spLocks noGrp="1"/>
          </p:cNvSpPr>
          <p:nvPr>
            <p:ph type="subTitle" idx="1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73" name="Google Shape;173;p28"/>
          <p:cNvSpPr txBox="1"/>
          <p:nvPr/>
        </p:nvSpPr>
        <p:spPr>
          <a:xfrm>
            <a:off x="4944270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4" name="Google Shape;174;p28"/>
          <p:cNvSpPr txBox="1">
            <a:spLocks noGrp="1"/>
          </p:cNvSpPr>
          <p:nvPr>
            <p:ph type="subTitle" idx="2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75" name="Google Shape;175;p28"/>
          <p:cNvSpPr txBox="1"/>
          <p:nvPr/>
        </p:nvSpPr>
        <p:spPr>
          <a:xfrm>
            <a:off x="563145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6" name="Google Shape;176;p28"/>
          <p:cNvSpPr txBox="1">
            <a:spLocks noGrp="1"/>
          </p:cNvSpPr>
          <p:nvPr>
            <p:ph type="subTitle" idx="3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77" name="Google Shape;177;p28"/>
          <p:cNvSpPr txBox="1"/>
          <p:nvPr/>
        </p:nvSpPr>
        <p:spPr>
          <a:xfrm>
            <a:off x="4944270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8" name="Google Shape;178;p28"/>
          <p:cNvSpPr txBox="1">
            <a:spLocks noGrp="1"/>
          </p:cNvSpPr>
          <p:nvPr>
            <p:ph type="subTitle" idx="4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404">
          <p15:clr>
            <a:srgbClr val="E46962"/>
          </p15:clr>
        </p15:guide>
        <p15:guide id="2" orient="horz" pos="979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pace Grotesk"/>
              <a:buNone/>
              <a:defRPr sz="2600" b="1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sz="28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sz="28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sz="28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sz="28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sz="28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sz="28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sz="28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sz="2800" b="1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 Medium"/>
              <a:buChar char="●"/>
              <a:defRPr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.png"/><Relationship Id="rId4" Type="http://schemas.openxmlformats.org/officeDocument/2006/relationships/hyperlink" Target="https://demergent-labs.github.io/azle/azle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.png"/><Relationship Id="rId4" Type="http://schemas.openxmlformats.org/officeDocument/2006/relationships/hyperlink" Target="https://demergent-labs.github.io/azle/query_methods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6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>
            <a:spLocks noGrp="1"/>
          </p:cNvSpPr>
          <p:nvPr>
            <p:ph type="title"/>
          </p:nvPr>
        </p:nvSpPr>
        <p:spPr>
          <a:xfrm>
            <a:off x="732150" y="1353250"/>
            <a:ext cx="76797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  <a:scene3d>
              <a:camera prst="isometricLeftDown">
                <a:rot lat="0" lon="600000" rev="0"/>
              </a:camera>
              <a:lightRig rig="threePt" dir="t">
                <a:rot lat="0" lon="0" rev="2400000"/>
              </a:lightRig>
            </a:scene3d>
            <a:sp3d extrusionH="57150">
              <a:bevelT w="38100" prst="slope"/>
              <a:bevelB w="25400" h="63500"/>
            </a:sp3d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TYPESCRIPT BASICS FOR AZLE CANISTER DEVELOPMENT</a:t>
            </a:r>
            <a:endParaRPr dirty="0"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84" name="Google Shape;184;p29"/>
          <p:cNvSpPr txBox="1">
            <a:spLocks noGrp="1"/>
          </p:cNvSpPr>
          <p:nvPr>
            <p:ph type="body" idx="1"/>
          </p:nvPr>
        </p:nvSpPr>
        <p:spPr>
          <a:xfrm>
            <a:off x="732150" y="2229500"/>
            <a:ext cx="7679700" cy="10146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This presentation provides an overview of Typescript basics for Azle Canister development. It covers topics such as; What are Canisters and Azle in the Internet Computer ecosystem, Why Typescript and the it’s basics, setting up for Azle development among many others!!</a:t>
            </a:r>
          </a:p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endParaRPr dirty="0"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85" name="Google Shape;18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92996" y="4476750"/>
            <a:ext cx="666750" cy="66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84;p29">
            <a:extLst>
              <a:ext uri="{FF2B5EF4-FFF2-40B4-BE49-F238E27FC236}">
                <a16:creationId xmlns:a16="http://schemas.microsoft.com/office/drawing/2014/main" id="{FE7E7D9D-3D37-E354-118E-4F49DE244DB3}"/>
              </a:ext>
            </a:extLst>
          </p:cNvPr>
          <p:cNvSpPr txBox="1">
            <a:spLocks/>
          </p:cNvSpPr>
          <p:nvPr/>
        </p:nvSpPr>
        <p:spPr>
          <a:xfrm>
            <a:off x="732150" y="3312768"/>
            <a:ext cx="7679700" cy="46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 Medium"/>
              <a:buChar char="●"/>
              <a:defRPr sz="13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marR="0" lvl="1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Medium"/>
              <a:buChar char="○"/>
              <a:defRPr sz="12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marR="0" lvl="2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Medium"/>
              <a:buChar char="■"/>
              <a:defRPr sz="12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marR="0" lvl="3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Medium"/>
              <a:buChar char="●"/>
              <a:defRPr sz="12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marR="0" lvl="4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Medium"/>
              <a:buChar char="○"/>
              <a:defRPr sz="12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marR="0" lvl="5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Medium"/>
              <a:buChar char="■"/>
              <a:defRPr sz="12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marR="0" lvl="6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Medium"/>
              <a:buChar char="●"/>
              <a:defRPr sz="12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marR="0" lvl="7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Medium"/>
              <a:buChar char="○"/>
              <a:defRPr sz="12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marR="0" lvl="8" indent="-3048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 Medium"/>
              <a:buChar char="■"/>
              <a:defRPr sz="12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pPr marL="0" indent="0">
              <a:spcAft>
                <a:spcPts val="1200"/>
              </a:spcAft>
              <a:buFont typeface="Inter Medium"/>
              <a:buNone/>
            </a:pPr>
            <a:r>
              <a:rPr lang="en-GB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LET’S GET STARTED 🚀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6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>
            <a:spLocks noGrp="1"/>
          </p:cNvSpPr>
          <p:nvPr>
            <p:ph type="subTitle" idx="1"/>
          </p:nvPr>
        </p:nvSpPr>
        <p:spPr>
          <a:xfrm>
            <a:off x="467424" y="1394975"/>
            <a:ext cx="2373651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What are Canisters in Azle development</a:t>
            </a:r>
            <a:endParaRPr dirty="0"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1" name="Google Shape;191;p30"/>
          <p:cNvSpPr txBox="1">
            <a:spLocks noGrp="1"/>
          </p:cNvSpPr>
          <p:nvPr>
            <p:ph type="subTitle" idx="2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Environment set-up for Azle development </a:t>
            </a:r>
            <a:endParaRPr dirty="0"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2" name="Google Shape;192;p30"/>
          <p:cNvSpPr txBox="1">
            <a:spLocks noGrp="1"/>
          </p:cNvSpPr>
          <p:nvPr>
            <p:ph type="subTitle" idx="3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Understand Essential TS for Azle Canister Development</a:t>
            </a:r>
            <a:endParaRPr dirty="0"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3" name="Google Shape;193;p30"/>
          <p:cNvSpPr txBox="1">
            <a:spLocks noGrp="1"/>
          </p:cNvSpPr>
          <p:nvPr>
            <p:ph type="subTitle" idx="4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What next?</a:t>
            </a:r>
            <a:endParaRPr dirty="0"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4" name="Google Shape;194;p30"/>
          <p:cNvSpPr txBox="1">
            <a:spLocks noGrp="1"/>
          </p:cNvSpPr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Session Objectives</a:t>
            </a:r>
            <a:endParaRPr dirty="0"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195" name="Google Shape;1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3553" y="4476750"/>
            <a:ext cx="666750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4F7F6"/>
          </a:fgClr>
          <a:bgClr>
            <a:schemeClr val="bg1"/>
          </a:bgClr>
        </a:patt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13969" r="8344"/>
          <a:stretch/>
        </p:blipFill>
        <p:spPr>
          <a:xfrm>
            <a:off x="156636" y="0"/>
            <a:ext cx="3995928" cy="5143500"/>
          </a:xfrm>
          <a:prstGeom prst="roundRect">
            <a:avLst>
              <a:gd name="adj" fmla="val 16667"/>
            </a:avLst>
          </a:prstGeom>
        </p:spPr>
      </p:pic>
      <p:sp>
        <p:nvSpPr>
          <p:cNvPr id="201" name="Google Shape;201;p31"/>
          <p:cNvSpPr txBox="1">
            <a:spLocks noGrp="1"/>
          </p:cNvSpPr>
          <p:nvPr>
            <p:ph type="subTitle" idx="1"/>
          </p:nvPr>
        </p:nvSpPr>
        <p:spPr>
          <a:xfrm>
            <a:off x="4135200" y="1595175"/>
            <a:ext cx="4176600" cy="10726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33E30"/>
              </a:buClr>
              <a:buSzPts val="1300"/>
            </a:pPr>
            <a:r>
              <a:rPr lang="en-US" sz="1500" b="1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📕</a:t>
            </a:r>
            <a:r>
              <a:rPr lang="en-US" b="1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 Azle</a:t>
            </a: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 is a Typescript and JavaScript CDK(Canister Development Kit), i.e., it’s a runtime for building applications(canisters) on the Internet Computer. </a:t>
            </a: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  <a:hlinkClick r:id="rId4" tooltip="More on Azle"/>
              </a:rPr>
              <a:t>Learn More💡</a:t>
            </a:r>
            <a:endParaRPr dirty="0"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02" name="Google Shape;202;p31"/>
          <p:cNvSpPr txBox="1">
            <a:spLocks noGrp="1"/>
          </p:cNvSpPr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  <a:effectLst>
            <a:reflection endPos="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8170F"/>
                </a:solidFill>
                <a:effectLst>
                  <a:reflection blurRad="160822" endPos="80162" dist="59355" dir="5400000" sy="-100000" algn="bl" rotWithShape="0"/>
                </a:effectLst>
                <a:latin typeface="Krona One"/>
                <a:ea typeface="Krona One"/>
                <a:cs typeface="Krona One"/>
                <a:sym typeface="Krona One"/>
              </a:rPr>
              <a:t>Azle &amp; Canisters</a:t>
            </a:r>
            <a:endParaRPr dirty="0">
              <a:solidFill>
                <a:srgbClr val="08170F"/>
              </a:solidFill>
              <a:effectLst>
                <a:reflection blurRad="160822" endPos="80162" dist="59355" dir="5400000" sy="-100000" algn="bl" rotWithShape="0"/>
              </a:effectLst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203" name="Google Shape;20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74968" y="4476750"/>
            <a:ext cx="666750" cy="66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01;p31">
            <a:extLst>
              <a:ext uri="{FF2B5EF4-FFF2-40B4-BE49-F238E27FC236}">
                <a16:creationId xmlns:a16="http://schemas.microsoft.com/office/drawing/2014/main" id="{7A0FDDDF-F6BA-A0DD-99CF-C10BF6BBBC34}"/>
              </a:ext>
            </a:extLst>
          </p:cNvPr>
          <p:cNvSpPr txBox="1">
            <a:spLocks/>
          </p:cNvSpPr>
          <p:nvPr/>
        </p:nvSpPr>
        <p:spPr>
          <a:xfrm>
            <a:off x="4182150" y="2789776"/>
            <a:ext cx="4176600" cy="97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 Medium"/>
              <a:buNone/>
              <a:defRPr sz="13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pPr marL="146050" indent="0">
              <a:lnSpc>
                <a:spcPct val="110000"/>
              </a:lnSpc>
              <a:buClr>
                <a:srgbClr val="233E30"/>
              </a:buClr>
            </a:pPr>
            <a:r>
              <a:rPr lang="en-US" sz="1500" b="1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🥫</a:t>
            </a:r>
            <a:r>
              <a:rPr lang="en-US" b="1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 Canisters: </a:t>
            </a: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Theses are just computational “units” containing your program code to be executed on the IC chain. </a:t>
            </a: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  <a:hlinkClick r:id="rId4" tooltip="More on Azle"/>
              </a:rPr>
              <a:t>Learn More💡</a:t>
            </a:r>
            <a:endParaRPr lang="en-US" b="1" dirty="0"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146050" indent="0">
              <a:lnSpc>
                <a:spcPct val="110000"/>
              </a:lnSpc>
              <a:buClr>
                <a:srgbClr val="233E30"/>
              </a:buClr>
            </a:pPr>
            <a:endParaRPr lang="en-US" b="1" dirty="0"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>
            <a:off x="340934" y="2199000"/>
            <a:ext cx="1872300" cy="745500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000"/>
              </a:solidFill>
            </a:endParaRPr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4294967295"/>
          </p:nvPr>
        </p:nvSpPr>
        <p:spPr>
          <a:xfrm>
            <a:off x="340923" y="2336550"/>
            <a:ext cx="14556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string</a:t>
            </a:r>
            <a:endParaRPr dirty="0">
              <a:solidFill>
                <a:schemeClr val="l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98" name="Google Shape;98;p18"/>
          <p:cNvGrpSpPr/>
          <p:nvPr/>
        </p:nvGrpSpPr>
        <p:grpSpPr>
          <a:xfrm>
            <a:off x="912820" y="1610215"/>
            <a:ext cx="198900" cy="593656"/>
            <a:chOff x="777447" y="1610215"/>
            <a:chExt cx="198900" cy="593656"/>
          </a:xfrm>
        </p:grpSpPr>
        <p:cxnSp>
          <p:nvCxnSpPr>
            <p:cNvPr id="99" name="Google Shape;99;p18"/>
            <p:cNvCxnSpPr/>
            <p:nvPr/>
          </p:nvCxnSpPr>
          <p:spPr>
            <a:xfrm>
              <a:off x="876909" y="1649171"/>
              <a:ext cx="0" cy="55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" name="Google Shape;100;p18"/>
            <p:cNvSpPr/>
            <p:nvPr/>
          </p:nvSpPr>
          <p:spPr>
            <a:xfrm>
              <a:off x="777447" y="1610215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18"/>
          <p:cNvSpPr txBox="1">
            <a:spLocks noGrp="1"/>
          </p:cNvSpPr>
          <p:nvPr>
            <p:ph type="body" idx="4294967295"/>
          </p:nvPr>
        </p:nvSpPr>
        <p:spPr>
          <a:xfrm>
            <a:off x="253330" y="956976"/>
            <a:ext cx="2242800" cy="9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TS &amp; JS datatype is decoded to text in Candid</a:t>
            </a:r>
            <a:endParaRPr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1817054" y="2199000"/>
            <a:ext cx="2051100" cy="745500"/>
          </a:xfrm>
          <a:prstGeom prst="chevron">
            <a:avLst>
              <a:gd name="adj" fmla="val 50000"/>
            </a:avLst>
          </a:prstGeom>
          <a:solidFill>
            <a:schemeClr val="accent6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000"/>
              </a:solidFill>
            </a:endParaRPr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4294967295"/>
          </p:nvPr>
        </p:nvSpPr>
        <p:spPr>
          <a:xfrm>
            <a:off x="2126317" y="2336550"/>
            <a:ext cx="13155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number</a:t>
            </a:r>
            <a:endParaRPr dirty="0">
              <a:solidFill>
                <a:schemeClr val="l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04" name="Google Shape;104;p18"/>
          <p:cNvGrpSpPr/>
          <p:nvPr/>
        </p:nvGrpSpPr>
        <p:grpSpPr>
          <a:xfrm>
            <a:off x="2266282" y="2938958"/>
            <a:ext cx="198900" cy="593656"/>
            <a:chOff x="2223534" y="2938958"/>
            <a:chExt cx="198900" cy="593656"/>
          </a:xfrm>
        </p:grpSpPr>
        <p:cxnSp>
          <p:nvCxnSpPr>
            <p:cNvPr id="105" name="Google Shape;105;p18"/>
            <p:cNvCxnSpPr/>
            <p:nvPr/>
          </p:nvCxnSpPr>
          <p:spPr>
            <a:xfrm rot="10800000">
              <a:off x="2322997" y="2938958"/>
              <a:ext cx="0" cy="55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" name="Google Shape;106;p18"/>
            <p:cNvSpPr/>
            <p:nvPr/>
          </p:nvSpPr>
          <p:spPr>
            <a:xfrm rot="10800000" flipH="1">
              <a:off x="2223534" y="3333714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18"/>
          <p:cNvSpPr txBox="1">
            <a:spLocks noGrp="1"/>
          </p:cNvSpPr>
          <p:nvPr>
            <p:ph type="body" idx="4294967295"/>
          </p:nvPr>
        </p:nvSpPr>
        <p:spPr>
          <a:xfrm>
            <a:off x="1244337" y="3757725"/>
            <a:ext cx="2242800" cy="9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Decoded to Candid type int8</a:t>
            </a:r>
            <a:endParaRPr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3471973" y="2199000"/>
            <a:ext cx="2051100" cy="745500"/>
          </a:xfrm>
          <a:prstGeom prst="chevron">
            <a:avLst>
              <a:gd name="adj" fmla="val 50000"/>
            </a:avLst>
          </a:prstGeom>
          <a:solidFill>
            <a:schemeClr val="accent6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000"/>
              </a:solidFill>
            </a:endParaRPr>
          </a:p>
        </p:txBody>
      </p:sp>
      <p:sp>
        <p:nvSpPr>
          <p:cNvPr id="109" name="Google Shape;109;p18"/>
          <p:cNvSpPr txBox="1">
            <a:spLocks noGrp="1"/>
          </p:cNvSpPr>
          <p:nvPr>
            <p:ph type="body" idx="4294967295"/>
          </p:nvPr>
        </p:nvSpPr>
        <p:spPr>
          <a:xfrm>
            <a:off x="3767755" y="2336550"/>
            <a:ext cx="13155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boolean</a:t>
            </a:r>
            <a:endParaRPr dirty="0">
              <a:solidFill>
                <a:schemeClr val="l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10" name="Google Shape;110;p18"/>
          <p:cNvGrpSpPr/>
          <p:nvPr/>
        </p:nvGrpSpPr>
        <p:grpSpPr>
          <a:xfrm>
            <a:off x="4058732" y="1610215"/>
            <a:ext cx="198900" cy="593656"/>
            <a:chOff x="3918084" y="1610215"/>
            <a:chExt cx="198900" cy="593656"/>
          </a:xfrm>
        </p:grpSpPr>
        <p:cxnSp>
          <p:nvCxnSpPr>
            <p:cNvPr id="111" name="Google Shape;111;p18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2" name="Google Shape;112;p18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8"/>
          <p:cNvSpPr txBox="1">
            <a:spLocks noGrp="1"/>
          </p:cNvSpPr>
          <p:nvPr>
            <p:ph type="body" idx="4294967295"/>
          </p:nvPr>
        </p:nvSpPr>
        <p:spPr>
          <a:xfrm>
            <a:off x="3173899" y="1256515"/>
            <a:ext cx="2242800" cy="9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Used as bool as a Candid type</a:t>
            </a:r>
            <a:endParaRPr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5126893" y="2199000"/>
            <a:ext cx="2051100" cy="745500"/>
          </a:xfrm>
          <a:prstGeom prst="chevron">
            <a:avLst>
              <a:gd name="adj" fmla="val 50000"/>
            </a:avLst>
          </a:prstGeom>
          <a:solidFill>
            <a:schemeClr val="accent6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000"/>
              </a:solidFill>
            </a:endParaRPr>
          </a:p>
        </p:txBody>
      </p:sp>
      <p:sp>
        <p:nvSpPr>
          <p:cNvPr id="115" name="Google Shape;115;p18"/>
          <p:cNvSpPr txBox="1">
            <a:spLocks noGrp="1"/>
          </p:cNvSpPr>
          <p:nvPr>
            <p:ph type="body" idx="4294967295"/>
          </p:nvPr>
        </p:nvSpPr>
        <p:spPr>
          <a:xfrm>
            <a:off x="5416699" y="2336550"/>
            <a:ext cx="13155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float</a:t>
            </a:r>
            <a:endParaRPr dirty="0">
              <a:solidFill>
                <a:schemeClr val="l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16" name="Google Shape;116;p18"/>
          <p:cNvGrpSpPr/>
          <p:nvPr/>
        </p:nvGrpSpPr>
        <p:grpSpPr>
          <a:xfrm>
            <a:off x="5973070" y="2938958"/>
            <a:ext cx="198900" cy="593656"/>
            <a:chOff x="5958946" y="2938958"/>
            <a:chExt cx="198900" cy="593656"/>
          </a:xfrm>
        </p:grpSpPr>
        <p:cxnSp>
          <p:nvCxnSpPr>
            <p:cNvPr id="117" name="Google Shape;117;p18"/>
            <p:cNvCxnSpPr/>
            <p:nvPr/>
          </p:nvCxnSpPr>
          <p:spPr>
            <a:xfrm rot="10800000">
              <a:off x="6058409" y="2938958"/>
              <a:ext cx="0" cy="55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18" name="Google Shape;118;p18"/>
            <p:cNvSpPr/>
            <p:nvPr/>
          </p:nvSpPr>
          <p:spPr>
            <a:xfrm rot="10800000" flipH="1">
              <a:off x="5958946" y="3333714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8"/>
          <p:cNvSpPr txBox="1">
            <a:spLocks noGrp="1"/>
          </p:cNvSpPr>
          <p:nvPr>
            <p:ph type="body" idx="4294967295"/>
          </p:nvPr>
        </p:nvSpPr>
        <p:spPr>
          <a:xfrm>
            <a:off x="5126902" y="3757725"/>
            <a:ext cx="2242800" cy="9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Decoded to either float32 or float64 in Candid</a:t>
            </a:r>
            <a:endParaRPr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6781813" y="2199000"/>
            <a:ext cx="2051100" cy="745500"/>
          </a:xfrm>
          <a:prstGeom prst="chevron">
            <a:avLst>
              <a:gd name="adj" fmla="val 50000"/>
            </a:avLst>
          </a:prstGeom>
          <a:solidFill>
            <a:schemeClr val="accent6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000"/>
              </a:solidFill>
            </a:endParaRPr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4294967295"/>
          </p:nvPr>
        </p:nvSpPr>
        <p:spPr>
          <a:xfrm>
            <a:off x="7111512" y="2336550"/>
            <a:ext cx="13155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Array &amp; Object</a:t>
            </a:r>
            <a:endParaRPr dirty="0">
              <a:solidFill>
                <a:schemeClr val="lt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122" name="Google Shape;122;p18"/>
          <p:cNvGrpSpPr/>
          <p:nvPr/>
        </p:nvGrpSpPr>
        <p:grpSpPr>
          <a:xfrm>
            <a:off x="7669807" y="1610215"/>
            <a:ext cx="198900" cy="593656"/>
            <a:chOff x="3918084" y="1610215"/>
            <a:chExt cx="198900" cy="593656"/>
          </a:xfrm>
        </p:grpSpPr>
        <p:cxnSp>
          <p:nvCxnSpPr>
            <p:cNvPr id="123" name="Google Shape;123;p18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24" name="Google Shape;124;p18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8"/>
          <p:cNvSpPr txBox="1">
            <a:spLocks noGrp="1"/>
          </p:cNvSpPr>
          <p:nvPr>
            <p:ph type="body" idx="4294967295"/>
          </p:nvPr>
        </p:nvSpPr>
        <p:spPr>
          <a:xfrm>
            <a:off x="6647872" y="910425"/>
            <a:ext cx="2242800" cy="9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TS/JS arrays are decoded to </a:t>
            </a:r>
            <a:r>
              <a:rPr lang="en-US" sz="12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vec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type while objects to Record type </a:t>
            </a:r>
            <a:endParaRPr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" name="Google Shape;212;p32">
            <a:extLst>
              <a:ext uri="{FF2B5EF4-FFF2-40B4-BE49-F238E27FC236}">
                <a16:creationId xmlns:a16="http://schemas.microsoft.com/office/drawing/2014/main" id="{1AB38C8F-993D-41A1-CF2C-62776EAA45DA}"/>
              </a:ext>
            </a:extLst>
          </p:cNvPr>
          <p:cNvSpPr txBox="1">
            <a:spLocks/>
          </p:cNvSpPr>
          <p:nvPr/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dirty="0">
                <a:solidFill>
                  <a:srgbClr val="08170F"/>
                </a:solidFill>
                <a:effectLst>
                  <a:reflection blurRad="210341" stA="96000" endPos="65000" dist="50800" dir="5400000" sy="-100000" algn="bl" rotWithShape="0"/>
                </a:effectLst>
                <a:latin typeface="Krona One"/>
                <a:ea typeface="Krona One"/>
                <a:cs typeface="Krona One"/>
                <a:sym typeface="Krona One"/>
              </a:rPr>
              <a:t> Basic Typescript for Azle Development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13843" t="20627" r="14607" b="20339"/>
          <a:stretch/>
        </p:blipFill>
        <p:spPr>
          <a:xfrm>
            <a:off x="138896" y="1157468"/>
            <a:ext cx="3971294" cy="2842500"/>
          </a:xfrm>
          <a:prstGeom prst="roundRect">
            <a:avLst>
              <a:gd name="adj" fmla="val 16667"/>
            </a:avLst>
          </a:prstGeom>
        </p:spPr>
      </p:pic>
      <p:sp>
        <p:nvSpPr>
          <p:cNvPr id="201" name="Google Shape;201;p31"/>
          <p:cNvSpPr txBox="1">
            <a:spLocks noGrp="1"/>
          </p:cNvSpPr>
          <p:nvPr>
            <p:ph type="subTitle" idx="1"/>
          </p:nvPr>
        </p:nvSpPr>
        <p:spPr>
          <a:xfrm>
            <a:off x="4135200" y="1595175"/>
            <a:ext cx="4176600" cy="10726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33E30"/>
              </a:buClr>
              <a:buSzPts val="1300"/>
            </a:pP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In Azle, </a:t>
            </a:r>
            <a:r>
              <a:rPr lang="en-US" b="1" i="1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Query</a:t>
            </a: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 methods, also functions are created using the query keyword. Query methods are used to expose a canister’s functionalities. </a:t>
            </a:r>
          </a:p>
          <a:p>
            <a:pPr marL="14605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233E30"/>
              </a:buClr>
              <a:buSzPts val="1300"/>
            </a:pP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  <a:hlinkClick r:id="rId4" tooltip="More on Query Methods"/>
              </a:rPr>
              <a:t>Learn More💡</a:t>
            </a:r>
            <a:endParaRPr dirty="0"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02" name="Google Shape;202;p31"/>
          <p:cNvSpPr txBox="1">
            <a:spLocks noGrp="1"/>
          </p:cNvSpPr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8170F"/>
                </a:solidFill>
                <a:effectLst>
                  <a:reflection blurRad="173392" endPos="65000" dist="50800" dir="5400000" sy="-100000" algn="bl" rotWithShape="0"/>
                </a:effectLst>
                <a:latin typeface="Krona One"/>
                <a:ea typeface="Krona One"/>
                <a:cs typeface="Krona One"/>
                <a:sym typeface="Krona One"/>
              </a:rPr>
              <a:t>Query Method</a:t>
            </a:r>
            <a:endParaRPr dirty="0">
              <a:solidFill>
                <a:srgbClr val="08170F"/>
              </a:solidFill>
              <a:effectLst>
                <a:reflection blurRad="173392" endPos="65000" dist="50800" dir="5400000" sy="-100000" algn="bl" rotWithShape="0"/>
              </a:effectLst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203" name="Google Shape;20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74968" y="4476750"/>
            <a:ext cx="666750" cy="66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01;p31">
            <a:extLst>
              <a:ext uri="{FF2B5EF4-FFF2-40B4-BE49-F238E27FC236}">
                <a16:creationId xmlns:a16="http://schemas.microsoft.com/office/drawing/2014/main" id="{7A0FDDDF-F6BA-A0DD-99CF-C10BF6BBBC34}"/>
              </a:ext>
            </a:extLst>
          </p:cNvPr>
          <p:cNvSpPr txBox="1">
            <a:spLocks/>
          </p:cNvSpPr>
          <p:nvPr/>
        </p:nvSpPr>
        <p:spPr>
          <a:xfrm>
            <a:off x="4182150" y="2554209"/>
            <a:ext cx="4176600" cy="2094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 Medium"/>
              <a:buNone/>
              <a:defRPr sz="13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pPr marL="431800" indent="-285750">
              <a:lnSpc>
                <a:spcPct val="110000"/>
              </a:lnSpc>
              <a:buClr>
                <a:srgbClr val="233E3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The first parameter describes the Candidtypes used for argument in your query method. </a:t>
            </a:r>
          </a:p>
          <a:p>
            <a:pPr marL="431800" indent="-285750">
              <a:lnSpc>
                <a:spcPct val="110000"/>
              </a:lnSpc>
              <a:buClr>
                <a:srgbClr val="233E3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The second is a CandidType object used to encode the return value of your function to </a:t>
            </a:r>
          </a:p>
          <a:p>
            <a:pPr marL="431800" indent="-285750">
              <a:lnSpc>
                <a:spcPct val="110000"/>
              </a:lnSpc>
              <a:buClr>
                <a:srgbClr val="233E3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The third parameter to query is the function that receives the decoded arguments, performs some computation, and then returns a value to be encoded.</a:t>
            </a:r>
          </a:p>
        </p:txBody>
      </p:sp>
    </p:spTree>
    <p:extLst>
      <p:ext uri="{BB962C8B-B14F-4D97-AF65-F5344CB8AC3E}">
        <p14:creationId xmlns:p14="http://schemas.microsoft.com/office/powerpoint/2010/main" val="1281610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13116" t="17967" r="13727" b="17497"/>
          <a:stretch/>
        </p:blipFill>
        <p:spPr>
          <a:xfrm>
            <a:off x="138896" y="1169043"/>
            <a:ext cx="4043254" cy="2858947"/>
          </a:xfrm>
          <a:prstGeom prst="roundRect">
            <a:avLst>
              <a:gd name="adj" fmla="val 16667"/>
            </a:avLst>
          </a:prstGeom>
        </p:spPr>
      </p:pic>
      <p:sp>
        <p:nvSpPr>
          <p:cNvPr id="201" name="Google Shape;201;p31"/>
          <p:cNvSpPr txBox="1">
            <a:spLocks noGrp="1"/>
          </p:cNvSpPr>
          <p:nvPr>
            <p:ph type="subTitle" idx="1"/>
          </p:nvPr>
        </p:nvSpPr>
        <p:spPr>
          <a:xfrm>
            <a:off x="4135200" y="1595175"/>
            <a:ext cx="4176600" cy="10726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lnSpc>
                <a:spcPct val="110000"/>
              </a:lnSpc>
              <a:buClr>
                <a:srgbClr val="233E30"/>
              </a:buClr>
            </a:pP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Update methods, also functions are like query methods, but they enable state changes to be persisted. The syntax is basically the same the following code shows an example.</a:t>
            </a:r>
          </a:p>
        </p:txBody>
      </p:sp>
      <p:sp>
        <p:nvSpPr>
          <p:cNvPr id="202" name="Google Shape;202;p31"/>
          <p:cNvSpPr txBox="1">
            <a:spLocks noGrp="1"/>
          </p:cNvSpPr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8170F"/>
                </a:solidFill>
                <a:effectLst>
                  <a:outerShdw dist="50800" sx="1000" sy="1000" algn="ctr" rotWithShape="0">
                    <a:srgbClr val="000000"/>
                  </a:outerShdw>
                  <a:reflection blurRad="173249" endPos="65000" dist="50800" dir="5400000" sy="-100000" algn="bl" rotWithShape="0"/>
                </a:effectLst>
                <a:latin typeface="Krona One"/>
                <a:ea typeface="Krona One"/>
                <a:cs typeface="Krona One"/>
                <a:sym typeface="Krona One"/>
              </a:rPr>
              <a:t>Update Method</a:t>
            </a:r>
            <a:endParaRPr dirty="0">
              <a:solidFill>
                <a:srgbClr val="08170F"/>
              </a:solidFill>
              <a:effectLst>
                <a:outerShdw dist="50800" sx="1000" sy="1000" algn="ctr" rotWithShape="0">
                  <a:srgbClr val="000000"/>
                </a:outerShdw>
                <a:reflection blurRad="173249" endPos="65000" dist="50800" dir="5400000" sy="-100000" algn="bl" rotWithShape="0"/>
              </a:effectLst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203" name="Google Shape;20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74968" y="4476750"/>
            <a:ext cx="666750" cy="666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01;p31">
            <a:extLst>
              <a:ext uri="{FF2B5EF4-FFF2-40B4-BE49-F238E27FC236}">
                <a16:creationId xmlns:a16="http://schemas.microsoft.com/office/drawing/2014/main" id="{A0D87622-D922-6533-86EA-6826A6FB3405}"/>
              </a:ext>
            </a:extLst>
          </p:cNvPr>
          <p:cNvSpPr txBox="1">
            <a:spLocks/>
          </p:cNvSpPr>
          <p:nvPr/>
        </p:nvSpPr>
        <p:spPr>
          <a:xfrm>
            <a:off x="4182150" y="2693740"/>
            <a:ext cx="4176600" cy="1195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 Medium"/>
              <a:buNone/>
              <a:defRPr sz="13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None/>
              <a:defRPr sz="1400" b="0" i="0" u="none" strike="noStrike" cap="none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pPr marL="146050" indent="0">
              <a:lnSpc>
                <a:spcPct val="110000"/>
              </a:lnSpc>
              <a:buClr>
                <a:srgbClr val="233E30"/>
              </a:buClr>
            </a:pPr>
            <a:r>
              <a:rPr lang="en-US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The method defined above when called will return and increment the value of counter which is a global variable. Thus, any subsequent query method will have access to an update counter variable. </a:t>
            </a:r>
          </a:p>
        </p:txBody>
      </p:sp>
    </p:spTree>
    <p:extLst>
      <p:ext uri="{BB962C8B-B14F-4D97-AF65-F5344CB8AC3E}">
        <p14:creationId xmlns:p14="http://schemas.microsoft.com/office/powerpoint/2010/main" val="1147450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6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>
            <a:spLocks noGrp="1"/>
          </p:cNvSpPr>
          <p:nvPr>
            <p:ph type="subTitle" idx="1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2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What is Candid UI?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10" name="Google Shape;210;p32"/>
          <p:cNvSpPr txBox="1">
            <a:spLocks noGrp="1"/>
          </p:cNvSpPr>
          <p:nvPr>
            <p:ph type="subTitle" idx="3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Simple </a:t>
            </a:r>
            <a:r>
              <a:rPr lang="en" dirty="0" err="1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db</a:t>
            </a:r>
            <a:r>
              <a:rPr lang="en" dirty="0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 program</a:t>
            </a:r>
            <a:endParaRPr dirty="0"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4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Exercise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12" name="Google Shape;212;p32"/>
          <p:cNvSpPr txBox="1">
            <a:spLocks noGrp="1"/>
          </p:cNvSpPr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 Basic Typescript for Azle Development</a:t>
            </a:r>
            <a:endParaRPr dirty="0"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213" name="Google Shape;2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980" y="4476750"/>
            <a:ext cx="666750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6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>
            <a:spLocks noGrp="1"/>
          </p:cNvSpPr>
          <p:nvPr>
            <p:ph type="subTitle" idx="1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What are the Key Takeaways?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19" name="Google Shape;219;p33"/>
          <p:cNvSpPr txBox="1">
            <a:spLocks noGrp="1"/>
          </p:cNvSpPr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Summary &amp; QA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220" name="Google Shape;220;p33"/>
          <p:cNvSpPr txBox="1">
            <a:spLocks noGrp="1"/>
          </p:cNvSpPr>
          <p:nvPr>
            <p:ph type="subTitle" idx="2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Questions?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21" name="Google Shape;221;p33"/>
          <p:cNvSpPr txBox="1">
            <a:spLocks noGrp="1"/>
          </p:cNvSpPr>
          <p:nvPr>
            <p:ph type="subTitle" idx="3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233E30"/>
                </a:solidFill>
                <a:latin typeface="Roboto Medium"/>
                <a:ea typeface="Roboto Medium"/>
                <a:cs typeface="Roboto Medium"/>
                <a:sym typeface="Roboto Medium"/>
              </a:rPr>
              <a:t>Learning Resources</a:t>
            </a:r>
            <a:endParaRPr>
              <a:solidFill>
                <a:srgbClr val="233E3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22" name="Google Shape;22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7250" y="4476750"/>
            <a:ext cx="666750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6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>
            <a:spLocks noGrp="1"/>
          </p:cNvSpPr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8170F"/>
                </a:solidFill>
                <a:latin typeface="Krona One"/>
                <a:ea typeface="Krona One"/>
                <a:cs typeface="Krona One"/>
                <a:sym typeface="Krona One"/>
              </a:rPr>
              <a:t>Thank you for your time and attention 🙂</a:t>
            </a:r>
            <a:endParaRPr>
              <a:solidFill>
                <a:srgbClr val="08170F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228" name="Google Shape;22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7250" y="4476750"/>
            <a:ext cx="666750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AI Regular - v1">
  <a:themeElements>
    <a:clrScheme name="Simple Light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F9744D"/>
      </a:accent1>
      <a:accent2>
        <a:srgbClr val="E1F0C4"/>
      </a:accent2>
      <a:accent3>
        <a:srgbClr val="6BAB90"/>
      </a:accent3>
      <a:accent4>
        <a:srgbClr val="A4CCBB"/>
      </a:accent4>
      <a:accent5>
        <a:srgbClr val="3EABCA"/>
      </a:accent5>
      <a:accent6>
        <a:srgbClr val="C3455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389</Words>
  <Application>Microsoft Macintosh PowerPoint</Application>
  <PresentationFormat>On-screen Show (16:9)</PresentationFormat>
  <Paragraphs>40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Roboto Medium</vt:lpstr>
      <vt:lpstr>Roboto</vt:lpstr>
      <vt:lpstr>Calibri</vt:lpstr>
      <vt:lpstr>Poppins</vt:lpstr>
      <vt:lpstr>Space Grotesk</vt:lpstr>
      <vt:lpstr>Arial</vt:lpstr>
      <vt:lpstr>Krona One</vt:lpstr>
      <vt:lpstr>Montserrat</vt:lpstr>
      <vt:lpstr>Lato Light</vt:lpstr>
      <vt:lpstr>Open Sans Medium</vt:lpstr>
      <vt:lpstr>Inter Medium</vt:lpstr>
      <vt:lpstr>Simple Light</vt:lpstr>
      <vt:lpstr>SlidesAI Regular - v1</vt:lpstr>
      <vt:lpstr>TYPESCRIPT BASICS FOR AZLE CANISTER DEVELOPMENT</vt:lpstr>
      <vt:lpstr>Session Objectives</vt:lpstr>
      <vt:lpstr>Azle &amp; Canisters</vt:lpstr>
      <vt:lpstr>PowerPoint Presentation</vt:lpstr>
      <vt:lpstr>Query Method</vt:lpstr>
      <vt:lpstr>Update Method</vt:lpstr>
      <vt:lpstr> Basic Typescript for Azle Development</vt:lpstr>
      <vt:lpstr>Summary &amp; QA</vt:lpstr>
      <vt:lpstr>Thank you for your time and attention 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TYPESCRIPT BASICS FOR AZLE CANISTER DEVELOPMENT</dc:title>
  <cp:lastModifiedBy>Silas Abel</cp:lastModifiedBy>
  <cp:revision>1</cp:revision>
  <dcterms:modified xsi:type="dcterms:W3CDTF">2024-03-12T13:51:38Z</dcterms:modified>
</cp:coreProperties>
</file>